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14" r:id="rId4"/>
  </p:sldMasterIdLst>
  <p:notesMasterIdLst>
    <p:notesMasterId r:id="rId7"/>
  </p:notesMasterIdLst>
  <p:handoutMasterIdLst>
    <p:handoutMasterId r:id="rId8"/>
  </p:handoutMasterIdLst>
  <p:sldIdLst>
    <p:sldId id="3442" r:id="rId5"/>
    <p:sldId id="3460" r:id="rId6"/>
  </p:sldIdLst>
  <p:sldSz cx="9906000" cy="6858000" type="A4"/>
  <p:notesSz cx="6807200" cy="9939338"/>
  <p:custDataLst>
    <p:tags r:id="rId9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88AB00D5-F814-4934-A714-0B0F1C610BEB}">
          <p14:sldIdLst>
            <p14:sldId id="3442"/>
            <p14:sldId id="346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A1B7"/>
    <a:srgbClr val="FFCCCC"/>
    <a:srgbClr val="FF7C80"/>
    <a:srgbClr val="FF9933"/>
    <a:srgbClr val="FAB62D"/>
    <a:srgbClr val="FFFF66"/>
    <a:srgbClr val="FFFF00"/>
    <a:srgbClr val="FFC412"/>
    <a:srgbClr val="FFFFFF"/>
    <a:srgbClr val="F3F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5" autoAdjust="0"/>
    <p:restoredTop sz="94434" autoAdjust="0"/>
  </p:normalViewPr>
  <p:slideViewPr>
    <p:cSldViewPr snapToGrid="0" showGuides="1">
      <p:cViewPr varScale="1">
        <p:scale>
          <a:sx n="65" d="100"/>
          <a:sy n="65" d="100"/>
        </p:scale>
        <p:origin x="13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9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E45DA74-443D-4243-980F-195E7AC92C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9787" cy="498693"/>
          </a:xfrm>
          <a:prstGeom prst="rect">
            <a:avLst/>
          </a:prstGeom>
        </p:spPr>
        <p:txBody>
          <a:bodyPr vert="horz" lIns="95625" tIns="47812" rIns="95625" bIns="47812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7B54202-F17F-4583-A288-FB488EED5F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9" y="4"/>
            <a:ext cx="2949787" cy="498693"/>
          </a:xfrm>
          <a:prstGeom prst="rect">
            <a:avLst/>
          </a:prstGeom>
        </p:spPr>
        <p:txBody>
          <a:bodyPr vert="horz" lIns="95625" tIns="47812" rIns="95625" bIns="47812" rtlCol="0"/>
          <a:lstStyle>
            <a:lvl1pPr algn="r">
              <a:defRPr sz="1300"/>
            </a:lvl1pPr>
          </a:lstStyle>
          <a:p>
            <a:fld id="{83D57113-0C95-41D0-AD5A-43275891345F}" type="datetimeFigureOut">
              <a:rPr kumimoji="1" lang="ja-JP" altLang="en-US" smtClean="0"/>
              <a:t>2025/6/16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F649A35-3B70-4FDA-A5A3-4988A2E584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51"/>
            <a:ext cx="2949787" cy="498692"/>
          </a:xfrm>
          <a:prstGeom prst="rect">
            <a:avLst/>
          </a:prstGeom>
        </p:spPr>
        <p:txBody>
          <a:bodyPr vert="horz" lIns="95625" tIns="47812" rIns="95625" bIns="47812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38D43A-FBCA-48EB-9D58-714048A931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9" y="9440651"/>
            <a:ext cx="2949787" cy="498692"/>
          </a:xfrm>
          <a:prstGeom prst="rect">
            <a:avLst/>
          </a:prstGeom>
        </p:spPr>
        <p:txBody>
          <a:bodyPr vert="horz" lIns="95625" tIns="47812" rIns="95625" bIns="47812" rtlCol="0" anchor="b"/>
          <a:lstStyle>
            <a:lvl1pPr algn="r">
              <a:defRPr sz="1300"/>
            </a:lvl1pPr>
          </a:lstStyle>
          <a:p>
            <a:fld id="{D1222595-89A2-4E8A-8892-E4048F1DCD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3113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9787" cy="498693"/>
          </a:xfrm>
          <a:prstGeom prst="rect">
            <a:avLst/>
          </a:prstGeom>
        </p:spPr>
        <p:txBody>
          <a:bodyPr vert="horz" lIns="95625" tIns="47812" rIns="95625" bIns="47812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4"/>
            <a:ext cx="2949787" cy="498693"/>
          </a:xfrm>
          <a:prstGeom prst="rect">
            <a:avLst/>
          </a:prstGeom>
        </p:spPr>
        <p:txBody>
          <a:bodyPr vert="horz" lIns="95625" tIns="47812" rIns="95625" bIns="47812" rtlCol="0"/>
          <a:lstStyle>
            <a:lvl1pPr algn="r">
              <a:defRPr sz="1300"/>
            </a:lvl1pPr>
          </a:lstStyle>
          <a:p>
            <a:fld id="{D803D746-1BAD-4436-9547-1351EDAF1D30}" type="datetimeFigureOut">
              <a:rPr kumimoji="1" lang="ja-JP" altLang="en-US" smtClean="0"/>
              <a:t>2025/6/16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25" tIns="47812" rIns="95625" bIns="4781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7"/>
          </a:xfrm>
          <a:prstGeom prst="rect">
            <a:avLst/>
          </a:prstGeom>
        </p:spPr>
        <p:txBody>
          <a:bodyPr vert="horz" lIns="95625" tIns="47812" rIns="95625" bIns="478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51"/>
            <a:ext cx="2949787" cy="498692"/>
          </a:xfrm>
          <a:prstGeom prst="rect">
            <a:avLst/>
          </a:prstGeom>
        </p:spPr>
        <p:txBody>
          <a:bodyPr vert="horz" lIns="95625" tIns="47812" rIns="95625" bIns="47812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51"/>
            <a:ext cx="2949787" cy="498692"/>
          </a:xfrm>
          <a:prstGeom prst="rect">
            <a:avLst/>
          </a:prstGeom>
        </p:spPr>
        <p:txBody>
          <a:bodyPr vert="horz" lIns="95625" tIns="47812" rIns="95625" bIns="47812" rtlCol="0" anchor="b"/>
          <a:lstStyle>
            <a:lvl1pPr algn="r">
              <a:defRPr sz="1300"/>
            </a:lvl1pPr>
          </a:lstStyle>
          <a:p>
            <a:fld id="{593B3F31-73D1-4DA8-8ACC-1ABBDA8335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6119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3B3F31-73D1-4DA8-8ACC-1ABBDA833551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4311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537BDB-6AC7-4BBA-BCD8-D96E877468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E91B164-D474-4044-A201-419BFCF52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5C938E-6539-4A13-B80F-38774B1DB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F046-3B29-48F0-B0CF-D44682E7F9F3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EC0BE6-F310-4016-A5E0-D8AE3B8A3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701F56-3605-47CF-8107-D2F6ECB87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9366-D31F-4BC6-A3D2-36FBF7D59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10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B118-9184-4992-8427-23ABF5EF0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4649B4-34CF-4859-BD59-E5F4F3493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81A1A4-5051-458C-A383-B667C51E4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F046-3B29-48F0-B0CF-D44682E7F9F3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BF6797-AC3F-4EB9-9A79-805AD7C95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D364FE-B3F0-4A06-B598-687AE1021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9366-D31F-4BC6-A3D2-36FBF7D59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31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8CA12F-C8EA-420E-83B0-E8B8F27090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16F94FE-8234-4149-B05F-55EC210E6F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381F07-A686-43C3-B929-97E5AEDA9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F046-3B29-48F0-B0CF-D44682E7F9F3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841DEC-955B-4C10-8C6A-E4DC66313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87F26D-A941-4099-92BE-BF024119A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9366-D31F-4BC6-A3D2-36FBF7D59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153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249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702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B8BF35-F96B-48CA-8548-A769CAC47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66670B-B0F9-4942-8E77-5D4176A21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45C56-0139-4136-A8D6-2AFE51BC1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F046-3B29-48F0-B0CF-D44682E7F9F3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A3F163-D53E-4325-9D63-B8030EF3C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D708CA-B76B-4881-9A69-70B9E5B21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9366-D31F-4BC6-A3D2-36FBF7D59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96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D8003E-1ECC-4AC0-95B1-39C8628BF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1284D3-9211-4F2E-BE3B-1A2C772EC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0D0701-F3A0-4278-BFBE-6BAEE9A94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F046-3B29-48F0-B0CF-D44682E7F9F3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AC3FC5-C490-4749-BA6A-5EA4B4132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178377-7F19-414D-8612-6539E5737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9366-D31F-4BC6-A3D2-36FBF7D59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42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AC5BDD-66ED-4E43-A795-B87BB4B6A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692880-C4C6-4E63-9E3D-B6D96B8DF6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38E919-90A3-4D3F-94D9-C7185B00E9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5DA476-D7EF-4391-A714-40146B6E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F046-3B29-48F0-B0CF-D44682E7F9F3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0F9BE6-ECA7-436C-A197-2EDB79DCF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6B2D00-0B0D-4557-AE2A-2636BF7AC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9366-D31F-4BC6-A3D2-36FBF7D59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17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42F837-D246-4E1D-AE97-55E470EBD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5C8B59-F692-4B88-BE98-76E696A2D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7709FBC-FD12-457C-8580-58E2CAABC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6AC7FE8-B8BB-40C9-8693-A4AAC1229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E3D8585-D40B-41C2-A2BB-DD327C71F5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62EF471-EBB8-4A18-BC34-74BDEDCA3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F046-3B29-48F0-B0CF-D44682E7F9F3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599EAC-A2A6-4C18-AD65-CCDCA0FAB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7F8F8E-6311-479E-8C71-3C54417AA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9366-D31F-4BC6-A3D2-36FBF7D59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180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6C19EE-F21F-44F3-AF70-D545382F0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3AB34A4-28AE-4EC5-90C1-793725E2E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F046-3B29-48F0-B0CF-D44682E7F9F3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B992CD2-7E9A-436E-B8F9-646907B31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D6D1A-9744-4680-BB1A-6303D9A09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9366-D31F-4BC6-A3D2-36FBF7D59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048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847AADE-F0E0-409A-BD71-6287E6661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F046-3B29-48F0-B0CF-D44682E7F9F3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11BFDCD-E211-4987-B6E0-135529561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16C245-95B2-4435-B334-55AAC67AD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9366-D31F-4BC6-A3D2-36FBF7D59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85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311A9A-30D5-4E35-ABB4-84DDD7DBF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EC9353-B465-4EED-BA08-1F3023D03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1AC77B-920D-4D10-A9AF-D6623C08E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F00ADD-95CB-4046-822C-12BF62E76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F046-3B29-48F0-B0CF-D44682E7F9F3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9DA926-31F0-4B89-A0A9-46E907751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297D94-4AFA-4F60-922E-6A31A462E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9366-D31F-4BC6-A3D2-36FBF7D59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08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8A66B2-7C49-431B-81AE-41578BC9B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5FE6C31-36C9-4D58-AC8F-04370D74E4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0EDAE3-D70C-4B6D-9021-3174B1B7A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F0C567-3554-4020-B4E2-284734169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F046-3B29-48F0-B0CF-D44682E7F9F3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576ABB-7C8C-445B-8C0E-47F04195E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DDD609-8E1A-4EF6-9FAA-732CDBB52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9366-D31F-4BC6-A3D2-36FBF7D59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96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C6E0155-7E31-4E61-89F7-E533EAC8D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3474A3-F906-4D49-B06C-D5E880240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D00879-9FF0-4963-891A-FA22A73E75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6F046-3B29-48F0-B0CF-D44682E7F9F3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8A17AA-0C85-4EC8-92EB-1EFA9C3D77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C5622-ACEB-4C6A-BE13-05CAC60079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49366-D31F-4BC6-A3D2-36FBF7D59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0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708" r:id="rId13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microsoft.com/office/2007/relationships/hdphoto" Target="../media/hdphoto1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角丸四角形 25"/>
          <p:cNvSpPr/>
          <p:nvPr/>
        </p:nvSpPr>
        <p:spPr>
          <a:xfrm>
            <a:off x="5775000" y="1928636"/>
            <a:ext cx="3742776" cy="937146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effectLst>
                  <a:glow rad="101600">
                    <a:srgbClr val="1CA1B7"/>
                  </a:glow>
                </a:effectLst>
              </a:rPr>
              <a:t>プッシュ通知</a:t>
            </a:r>
            <a:endParaRPr kumimoji="1" lang="en-US" altLang="ja-JP" sz="2400" b="1" dirty="0">
              <a:solidFill>
                <a:schemeClr val="bg1"/>
              </a:solidFill>
              <a:effectLst>
                <a:glow rad="101600">
                  <a:srgbClr val="1CA1B7"/>
                </a:glow>
              </a:effectLst>
            </a:endParaRPr>
          </a:p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effectLst>
                  <a:glow rad="101600">
                    <a:srgbClr val="1CA1B7"/>
                  </a:glow>
                </a:effectLst>
              </a:rPr>
              <a:t>登録地域は最大１０地域</a:t>
            </a:r>
          </a:p>
        </p:txBody>
      </p:sp>
      <p:sp>
        <p:nvSpPr>
          <p:cNvPr id="42" name="楕円 41"/>
          <p:cNvSpPr/>
          <p:nvPr/>
        </p:nvSpPr>
        <p:spPr>
          <a:xfrm>
            <a:off x="3659536" y="5017851"/>
            <a:ext cx="2520000" cy="93714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楕円 1"/>
          <p:cNvSpPr/>
          <p:nvPr/>
        </p:nvSpPr>
        <p:spPr>
          <a:xfrm>
            <a:off x="276772" y="5098573"/>
            <a:ext cx="2520000" cy="93714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477507" y="201114"/>
            <a:ext cx="8930534" cy="1153658"/>
          </a:xfrm>
          <a:prstGeom prst="roundRect">
            <a:avLst>
              <a:gd name="adj" fmla="val 8171"/>
            </a:avLst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  <a:effectLst>
                <a:glow rad="101600">
                  <a:srgbClr val="1CA1B7"/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348" y="1013023"/>
            <a:ext cx="2912152" cy="674604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0" t="25438" r="4709" b="27669"/>
          <a:stretch/>
        </p:blipFill>
        <p:spPr>
          <a:xfrm>
            <a:off x="6587354" y="67073"/>
            <a:ext cx="3263708" cy="535034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07" y="978174"/>
            <a:ext cx="685156" cy="68515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34" y="2845216"/>
            <a:ext cx="2398985" cy="2980024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/>
        </p:nvSpPr>
        <p:spPr>
          <a:xfrm>
            <a:off x="190478" y="5606952"/>
            <a:ext cx="2988000" cy="857533"/>
          </a:xfrm>
          <a:prstGeom prst="rect">
            <a:avLst/>
          </a:prstGeom>
          <a:noFill/>
          <a:effectLst>
            <a:glow>
              <a:schemeClr val="bg1"/>
            </a:glow>
          </a:effectLst>
        </p:spPr>
        <p:txBody>
          <a:bodyPr wrap="square" tIns="72000" rtlCol="0" anchor="t" anchorCtr="0">
            <a:spAutoFit/>
          </a:bodyPr>
          <a:lstStyle/>
          <a:p>
            <a:r>
              <a:rPr kumimoji="1" lang="ja-JP" altLang="en-US" sz="1600" b="1" spc="30" dirty="0">
                <a:effectLst>
                  <a:glow rad="127000">
                    <a:schemeClr val="bg1"/>
                  </a:glow>
                </a:effectLst>
                <a:latin typeface="+mn-ea"/>
              </a:rPr>
              <a:t>登録地域の停電・復旧情報を</a:t>
            </a:r>
            <a:endParaRPr kumimoji="1" lang="en-US" altLang="ja-JP" sz="1600" b="1" spc="30" dirty="0">
              <a:effectLst>
                <a:glow rad="127000">
                  <a:schemeClr val="bg1"/>
                </a:glow>
              </a:effectLst>
              <a:latin typeface="+mn-ea"/>
            </a:endParaRPr>
          </a:p>
          <a:p>
            <a:r>
              <a:rPr kumimoji="1" lang="ja-JP" altLang="en-US" sz="1600" b="1" spc="30" dirty="0">
                <a:effectLst>
                  <a:glow rad="127000">
                    <a:schemeClr val="bg1"/>
                  </a:glow>
                </a:effectLst>
                <a:latin typeface="+mn-ea"/>
              </a:rPr>
              <a:t>プッシュ通知でお知らせ。</a:t>
            </a:r>
          </a:p>
          <a:p>
            <a:r>
              <a:rPr kumimoji="1" lang="ja-JP" altLang="en-US" sz="1600" b="1" spc="30" dirty="0">
                <a:effectLst>
                  <a:glow rad="127000">
                    <a:schemeClr val="bg1"/>
                  </a:glow>
                </a:effectLst>
                <a:latin typeface="+mn-ea"/>
              </a:rPr>
              <a:t>通知機能は</a:t>
            </a:r>
            <a:r>
              <a:rPr kumimoji="1" lang="en-US" altLang="ja-JP" sz="1600" b="1" spc="30" dirty="0">
                <a:effectLst>
                  <a:glow rad="127000">
                    <a:schemeClr val="bg1"/>
                  </a:glow>
                </a:effectLst>
                <a:latin typeface="+mn-ea"/>
              </a:rPr>
              <a:t>ON/OFF</a:t>
            </a:r>
            <a:r>
              <a:rPr kumimoji="1" lang="ja-JP" altLang="en-US" sz="1600" b="1" spc="30" dirty="0">
                <a:effectLst>
                  <a:glow rad="127000">
                    <a:schemeClr val="bg1"/>
                  </a:glow>
                </a:effectLst>
                <a:latin typeface="+mn-ea"/>
              </a:rPr>
              <a:t>できます。</a:t>
            </a: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218" y="2869656"/>
            <a:ext cx="1847276" cy="2437565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4208643" y="3457870"/>
            <a:ext cx="141988" cy="14000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802" y="3321501"/>
            <a:ext cx="1220131" cy="2164923"/>
          </a:xfrm>
          <a:prstGeom prst="rect">
            <a:avLst/>
          </a:prstGeom>
        </p:spPr>
      </p:pic>
      <p:sp>
        <p:nvSpPr>
          <p:cNvPr id="41" name="下矢印 40"/>
          <p:cNvSpPr/>
          <p:nvPr/>
        </p:nvSpPr>
        <p:spPr>
          <a:xfrm rot="18490930">
            <a:off x="4441252" y="3559330"/>
            <a:ext cx="292579" cy="264188"/>
          </a:xfrm>
          <a:prstGeom prst="downArrow">
            <a:avLst>
              <a:gd name="adj1" fmla="val 41667"/>
              <a:gd name="adj2" fmla="val 46378"/>
            </a:avLst>
          </a:prstGeom>
          <a:solidFill>
            <a:srgbClr val="16B5CF"/>
          </a:solidFill>
          <a:ln w="2222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863600">
                  <a:schemeClr val="accent1">
                    <a:satMod val="175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3424480" y="5369540"/>
            <a:ext cx="3384632" cy="1271758"/>
          </a:xfrm>
          <a:prstGeom prst="roundRect">
            <a:avLst>
              <a:gd name="adj" fmla="val 1221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kumimoji="1" lang="ja-JP" altLang="en-US" sz="1600" b="1" spc="3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游ゴシック" panose="020B0400000000000000" pitchFamily="50" charset="-128"/>
              </a:rPr>
              <a:t>登録地域は最大１０地域まで</a:t>
            </a:r>
          </a:p>
          <a:p>
            <a:pPr lvl="0"/>
            <a:r>
              <a:rPr kumimoji="1" lang="ja-JP" altLang="en-US" sz="1600" b="1" spc="3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游ゴシック" panose="020B0400000000000000" pitchFamily="50" charset="-128"/>
              </a:rPr>
              <a:t>自宅や職場、実家などニーズに</a:t>
            </a:r>
          </a:p>
          <a:p>
            <a:pPr lvl="0"/>
            <a:r>
              <a:rPr kumimoji="1" lang="ja-JP" altLang="en-US" sz="1600" b="1" spc="3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游ゴシック" panose="020B0400000000000000" pitchFamily="50" charset="-128"/>
              </a:rPr>
              <a:t>合わせた登録が可能です。</a:t>
            </a:r>
          </a:p>
        </p:txBody>
      </p:sp>
      <p:sp>
        <p:nvSpPr>
          <p:cNvPr id="48" name="楕円 47"/>
          <p:cNvSpPr/>
          <p:nvPr/>
        </p:nvSpPr>
        <p:spPr>
          <a:xfrm>
            <a:off x="7107512" y="5141585"/>
            <a:ext cx="2520000" cy="93714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角丸四角形 42"/>
          <p:cNvSpPr/>
          <p:nvPr/>
        </p:nvSpPr>
        <p:spPr>
          <a:xfrm>
            <a:off x="6682383" y="5369540"/>
            <a:ext cx="3325669" cy="127175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kumimoji="1" lang="ja-JP" altLang="en-US" sz="1600" b="1" spc="3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游ゴシック" panose="020B0400000000000000" pitchFamily="50" charset="-128"/>
              </a:rPr>
              <a:t>防災業務にもご活用できるよう、</a:t>
            </a:r>
            <a:endParaRPr kumimoji="1" lang="en-US" altLang="ja-JP" sz="1600" b="1" spc="30" dirty="0"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latin typeface="游ゴシック" panose="020B0400000000000000" pitchFamily="50" charset="-128"/>
            </a:endParaRPr>
          </a:p>
          <a:p>
            <a:pPr lvl="0"/>
            <a:r>
              <a:rPr kumimoji="1" lang="ja-JP" altLang="en-US" sz="1600" b="1" spc="3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游ゴシック" panose="020B0400000000000000" pitchFamily="50" charset="-128"/>
              </a:rPr>
              <a:t>登録地域は 県や市区町村単位の</a:t>
            </a:r>
            <a:endParaRPr kumimoji="1" lang="en-US" altLang="ja-JP" sz="1600" b="1" spc="30" dirty="0"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latin typeface="游ゴシック" panose="020B0400000000000000" pitchFamily="50" charset="-128"/>
            </a:endParaRPr>
          </a:p>
          <a:p>
            <a:pPr lvl="0"/>
            <a:r>
              <a:rPr kumimoji="1" lang="ja-JP" altLang="en-US" sz="1600" b="1" spc="3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游ゴシック" panose="020B0400000000000000" pitchFamily="50" charset="-128"/>
              </a:rPr>
              <a:t>広域での設定も可能としました。</a:t>
            </a:r>
          </a:p>
        </p:txBody>
      </p:sp>
      <p:pic>
        <p:nvPicPr>
          <p:cNvPr id="44" name="図 4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882" y="2945354"/>
            <a:ext cx="1870591" cy="2468330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40" b="23741"/>
          <a:stretch/>
        </p:blipFill>
        <p:spPr>
          <a:xfrm>
            <a:off x="7619432" y="3756519"/>
            <a:ext cx="1451573" cy="1638883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38E802C-E66F-4846-9B70-1B5BD3280AF6}"/>
              </a:ext>
            </a:extLst>
          </p:cNvPr>
          <p:cNvSpPr txBox="1"/>
          <p:nvPr/>
        </p:nvSpPr>
        <p:spPr>
          <a:xfrm>
            <a:off x="163470" y="59814"/>
            <a:ext cx="6369087" cy="43306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>
              <a:schemeClr val="bg1"/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2000" b="1" spc="3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+mn-ea"/>
              </a:rPr>
              <a:t>＼＼</a:t>
            </a:r>
            <a:r>
              <a:rPr lang="ja-JP" altLang="en-US" sz="2000" b="1" spc="3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+mn-ea"/>
              </a:rPr>
              <a:t>停電時のいざという時に活躍するアプリ</a:t>
            </a:r>
            <a:r>
              <a:rPr kumimoji="1" lang="ja-JP" altLang="en-US" sz="2000" b="1" spc="3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+mn-ea"/>
              </a:rPr>
              <a:t>／／</a:t>
            </a: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178A8C37-365D-4E8C-B104-7FD08C7879E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7507" y="466780"/>
            <a:ext cx="3467898" cy="445779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5CB7C46-3509-4A6D-BD41-88BDE9521DA5}"/>
              </a:ext>
            </a:extLst>
          </p:cNvPr>
          <p:cNvSpPr txBox="1"/>
          <p:nvPr/>
        </p:nvSpPr>
        <p:spPr>
          <a:xfrm>
            <a:off x="4505217" y="694175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1CA1B7"/>
                </a:solidFill>
                <a:effectLst>
                  <a:glow rad="101600">
                    <a:schemeClr val="bg1"/>
                  </a:glow>
                </a:effectLst>
                <a:latin typeface="+mn-ea"/>
              </a:rPr>
              <a:t>ダウンロードはこちら（無料）</a:t>
            </a: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87C3D7B3-D6D7-4F66-9F80-95C1A32EF56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663" y="1224609"/>
            <a:ext cx="1409700" cy="542925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FABFBC1C-837A-47DF-BF19-DDA1770EFA9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109" y="1134116"/>
            <a:ext cx="716661" cy="716661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AF3D167E-9F24-4227-B685-8DC7EDD06EA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771" y="1251255"/>
            <a:ext cx="1733550" cy="542925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051BBCE3-25AA-45F6-B28B-89A42A32ACB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115" y="1142074"/>
            <a:ext cx="716661" cy="71666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A52825C-10D3-4875-8F99-6C4AC00238D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48586" y="1927040"/>
            <a:ext cx="3384632" cy="739105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59E593-FF20-4E9A-B2A2-425D10E69EFC}"/>
              </a:ext>
            </a:extLst>
          </p:cNvPr>
          <p:cNvSpPr txBox="1"/>
          <p:nvPr/>
        </p:nvSpPr>
        <p:spPr>
          <a:xfrm>
            <a:off x="222488" y="1915328"/>
            <a:ext cx="58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★</a:t>
            </a:r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E4BA9072-9EA8-46CF-9E5C-F60D98945EDE}"/>
              </a:ext>
            </a:extLst>
          </p:cNvPr>
          <p:cNvSpPr/>
          <p:nvPr/>
        </p:nvSpPr>
        <p:spPr>
          <a:xfrm>
            <a:off x="4208643" y="2133202"/>
            <a:ext cx="450751" cy="482790"/>
          </a:xfrm>
          <a:prstGeom prst="rightArrow">
            <a:avLst/>
          </a:prstGeom>
          <a:solidFill>
            <a:srgbClr val="1CA1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ADD4E0C9-CAF7-42D0-A340-C2FF9EA8DB2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659394" y="1806617"/>
            <a:ext cx="1085714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525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199361" y="1405992"/>
            <a:ext cx="4025468" cy="4068309"/>
            <a:chOff x="5781117" y="1481310"/>
            <a:chExt cx="3336524" cy="3242929"/>
          </a:xfrm>
        </p:grpSpPr>
        <p:sp>
          <p:nvSpPr>
            <p:cNvPr id="17" name="楕円 16"/>
            <p:cNvSpPr/>
            <p:nvPr/>
          </p:nvSpPr>
          <p:spPr>
            <a:xfrm>
              <a:off x="5781117" y="3787093"/>
              <a:ext cx="3336524" cy="93714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97270" y="1481310"/>
              <a:ext cx="2415585" cy="3001975"/>
            </a:xfrm>
            <a:prstGeom prst="rect">
              <a:avLst/>
            </a:prstGeom>
          </p:spPr>
        </p:pic>
      </p:grpSp>
      <p:sp>
        <p:nvSpPr>
          <p:cNvPr id="24" name="正方形/長方形 23"/>
          <p:cNvSpPr/>
          <p:nvPr/>
        </p:nvSpPr>
        <p:spPr>
          <a:xfrm>
            <a:off x="2466155" y="5597242"/>
            <a:ext cx="4763069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4147177" y="2928485"/>
            <a:ext cx="2393665" cy="937144"/>
            <a:chOff x="3863858" y="2224709"/>
            <a:chExt cx="2393665" cy="937144"/>
          </a:xfrm>
        </p:grpSpPr>
        <p:sp>
          <p:nvSpPr>
            <p:cNvPr id="21" name="角丸四角形 20"/>
            <p:cNvSpPr/>
            <p:nvPr/>
          </p:nvSpPr>
          <p:spPr>
            <a:xfrm>
              <a:off x="3863858" y="2224709"/>
              <a:ext cx="2393665" cy="937144"/>
            </a:xfrm>
            <a:prstGeom prst="roundRect">
              <a:avLst>
                <a:gd name="adj" fmla="val 8171"/>
              </a:avLst>
            </a:prstGeom>
            <a:solidFill>
              <a:srgbClr val="FFCCCC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648000" rtlCol="0" anchor="ctr"/>
            <a:lstStyle/>
            <a:p>
              <a:pPr>
                <a:lnSpc>
                  <a:spcPts val="2400"/>
                </a:lnSpc>
              </a:pPr>
              <a:r>
                <a:rPr kumimoji="1" lang="ja-JP" altLang="en-US" sz="1400" b="1" dirty="0">
                  <a:solidFill>
                    <a:schemeClr val="bg1"/>
                  </a:solidFill>
                  <a:effectLst>
                    <a:glow rad="101600">
                      <a:schemeClr val="accent5">
                        <a:lumMod val="50000"/>
                      </a:schemeClr>
                    </a:glow>
                  </a:effectLst>
                  <a:latin typeface="+mn-ea"/>
                </a:rPr>
                <a:t>地域（町字）ごとの</a:t>
              </a:r>
              <a:endParaRPr kumimoji="1" lang="en-US" altLang="ja-JP" sz="1400" b="1" dirty="0">
                <a:solidFill>
                  <a:schemeClr val="bg1"/>
                </a:solidFill>
                <a:effectLst>
                  <a:glow rad="101600">
                    <a:schemeClr val="accent5">
                      <a:lumMod val="50000"/>
                    </a:schemeClr>
                  </a:glow>
                </a:effectLst>
                <a:latin typeface="+mn-ea"/>
              </a:endParaRPr>
            </a:p>
            <a:p>
              <a:pPr>
                <a:lnSpc>
                  <a:spcPts val="2400"/>
                </a:lnSpc>
              </a:pPr>
              <a:r>
                <a:rPr kumimoji="1" lang="ja-JP" altLang="en-US" sz="1400" b="1" dirty="0">
                  <a:solidFill>
                    <a:schemeClr val="bg1"/>
                  </a:solidFill>
                  <a:effectLst>
                    <a:glow rad="101600">
                      <a:schemeClr val="accent5">
                        <a:lumMod val="50000"/>
                      </a:schemeClr>
                    </a:glow>
                  </a:effectLst>
                  <a:latin typeface="+mn-ea"/>
                </a:rPr>
                <a:t>停電情報をアプリ内で確認可能に</a:t>
              </a:r>
              <a:endParaRPr kumimoji="1" lang="ja-JP" altLang="en-US" sz="1400" dirty="0">
                <a:effectLst>
                  <a:glow rad="101600">
                    <a:schemeClr val="accent5">
                      <a:lumMod val="50000"/>
                    </a:schemeClr>
                  </a:glow>
                </a:effectLst>
                <a:latin typeface="+mn-ea"/>
              </a:endParaRPr>
            </a:p>
          </p:txBody>
        </p:sp>
        <p:pic>
          <p:nvPicPr>
            <p:cNvPr id="29" name="図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4553" y="2443287"/>
              <a:ext cx="533139" cy="533139"/>
            </a:xfrm>
            <a:prstGeom prst="rect">
              <a:avLst/>
            </a:prstGeom>
            <a:effectLst>
              <a:glow rad="38100">
                <a:schemeClr val="accent5">
                  <a:lumMod val="75000"/>
                </a:schemeClr>
              </a:glow>
            </a:effectLst>
          </p:spPr>
        </p:pic>
      </p:grpSp>
      <p:pic>
        <p:nvPicPr>
          <p:cNvPr id="38" name="図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361" y="103217"/>
            <a:ext cx="1133333" cy="1076190"/>
          </a:xfrm>
          <a:prstGeom prst="rect">
            <a:avLst/>
          </a:prstGeom>
        </p:spPr>
      </p:pic>
      <p:sp>
        <p:nvSpPr>
          <p:cNvPr id="39" name="角丸四角形 38"/>
          <p:cNvSpPr/>
          <p:nvPr/>
        </p:nvSpPr>
        <p:spPr>
          <a:xfrm>
            <a:off x="1356431" y="180000"/>
            <a:ext cx="4495353" cy="946854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kumimoji="1" lang="ja-JP" altLang="en-US" sz="2400" b="1" dirty="0">
                <a:solidFill>
                  <a:schemeClr val="bg1"/>
                </a:solidFill>
                <a:effectLst>
                  <a:glow rad="101600">
                    <a:srgbClr val="1CA1B7"/>
                  </a:glow>
                </a:effectLst>
              </a:rPr>
              <a:t>東北６県と新潟県の停電状況を地図上に色分け表示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1428" y="5139470"/>
            <a:ext cx="4256993" cy="1077218"/>
          </a:xfrm>
          <a:prstGeom prst="rect">
            <a:avLst/>
          </a:prstGeom>
          <a:noFill/>
          <a:effectLst>
            <a:glow>
              <a:schemeClr val="bg1"/>
            </a:glo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600" b="1" spc="30" dirty="0">
                <a:effectLst>
                  <a:glow rad="127000">
                    <a:schemeClr val="bg1"/>
                  </a:glow>
                </a:effectLst>
                <a:latin typeface="+mn-ea"/>
              </a:rPr>
              <a:t>当社エリアの停電情報を地図上で表示。</a:t>
            </a:r>
          </a:p>
          <a:p>
            <a:r>
              <a:rPr kumimoji="1" lang="ja-JP" altLang="en-US" sz="1600" b="1" spc="30" dirty="0">
                <a:effectLst>
                  <a:glow rad="127000">
                    <a:schemeClr val="bg1"/>
                  </a:glow>
                </a:effectLst>
                <a:latin typeface="+mn-ea"/>
              </a:rPr>
              <a:t>「県名」をタップすると地区町村ごと、</a:t>
            </a:r>
            <a:endParaRPr kumimoji="1" lang="en-US" altLang="ja-JP" sz="1600" b="1" spc="30" dirty="0">
              <a:effectLst>
                <a:glow rad="127000">
                  <a:schemeClr val="bg1"/>
                </a:glow>
              </a:effectLst>
              <a:latin typeface="+mn-ea"/>
            </a:endParaRPr>
          </a:p>
          <a:p>
            <a:r>
              <a:rPr kumimoji="1" lang="ja-JP" altLang="en-US" sz="1600" b="1" spc="30" dirty="0">
                <a:effectLst>
                  <a:glow rad="127000">
                    <a:schemeClr val="bg1"/>
                  </a:glow>
                </a:effectLst>
                <a:latin typeface="+mn-ea"/>
              </a:rPr>
              <a:t>「市区町村」をタップすると、地域ごと</a:t>
            </a:r>
            <a:endParaRPr kumimoji="1" lang="en-US" altLang="ja-JP" sz="1600" b="1" spc="30" dirty="0">
              <a:effectLst>
                <a:glow rad="127000">
                  <a:schemeClr val="bg1"/>
                </a:glow>
              </a:effectLst>
              <a:latin typeface="+mn-ea"/>
            </a:endParaRPr>
          </a:p>
          <a:p>
            <a:r>
              <a:rPr kumimoji="1" lang="ja-JP" altLang="en-US" sz="1600" b="1" spc="30" dirty="0">
                <a:effectLst>
                  <a:glow rad="127000">
                    <a:schemeClr val="bg1"/>
                  </a:glow>
                </a:effectLst>
                <a:latin typeface="+mn-ea"/>
              </a:rPr>
              <a:t>の情報が確認できます。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7042" y="1238460"/>
            <a:ext cx="2481238" cy="4350482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90977">
            <a:off x="5944958" y="2083178"/>
            <a:ext cx="791061" cy="791061"/>
          </a:xfrm>
          <a:prstGeom prst="rect">
            <a:avLst/>
          </a:prstGeom>
          <a:effectLst>
            <a:glow rad="63500">
              <a:schemeClr val="bg1"/>
            </a:glow>
          </a:effectLst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69331" y="1847948"/>
            <a:ext cx="1700460" cy="301566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21135" y="2270311"/>
            <a:ext cx="1316418" cy="2245655"/>
          </a:xfrm>
          <a:prstGeom prst="rect">
            <a:avLst/>
          </a:prstGeom>
        </p:spPr>
      </p:pic>
      <p:sp>
        <p:nvSpPr>
          <p:cNvPr id="22" name="角丸四角形 21"/>
          <p:cNvSpPr/>
          <p:nvPr/>
        </p:nvSpPr>
        <p:spPr>
          <a:xfrm>
            <a:off x="4147177" y="3960649"/>
            <a:ext cx="2393665" cy="937144"/>
          </a:xfrm>
          <a:prstGeom prst="roundRect">
            <a:avLst>
              <a:gd name="adj" fmla="val 8171"/>
            </a:avLst>
          </a:prstGeom>
          <a:solidFill>
            <a:srgbClr val="FFCCCC"/>
          </a:solidFill>
          <a:ln w="28575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48000" rtlCol="0" anchor="ctr"/>
          <a:lstStyle/>
          <a:p>
            <a:pPr>
              <a:lnSpc>
                <a:spcPts val="2400"/>
              </a:lnSpc>
            </a:pPr>
            <a:r>
              <a:rPr kumimoji="1" lang="ja-JP" altLang="en-US" sz="1400" b="1" dirty="0">
                <a:solidFill>
                  <a:schemeClr val="bg1"/>
                </a:solidFill>
                <a:effectLst>
                  <a:glow rad="101600">
                    <a:schemeClr val="accent5">
                      <a:lumMod val="50000"/>
                    </a:schemeClr>
                  </a:glow>
                </a:effectLst>
                <a:latin typeface="+mn-ea"/>
              </a:rPr>
              <a:t>停電理由、復旧見込時間がアプリ内でも確認可能に</a:t>
            </a:r>
            <a:endParaRPr kumimoji="1" lang="en-US" altLang="ja-JP" sz="1400" b="1" dirty="0">
              <a:solidFill>
                <a:schemeClr val="bg1"/>
              </a:solidFill>
              <a:effectLst>
                <a:glow rad="101600">
                  <a:schemeClr val="accent5">
                    <a:lumMod val="50000"/>
                  </a:schemeClr>
                </a:glow>
              </a:effectLst>
              <a:latin typeface="+mn-ea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398" y="4214117"/>
            <a:ext cx="533139" cy="533139"/>
          </a:xfrm>
          <a:prstGeom prst="rect">
            <a:avLst/>
          </a:prstGeom>
          <a:effectLst>
            <a:glow rad="38100">
              <a:schemeClr val="accent5">
                <a:lumMod val="75000"/>
              </a:schemeClr>
            </a:glow>
          </a:effectLst>
        </p:spPr>
      </p:pic>
      <p:sp>
        <p:nvSpPr>
          <p:cNvPr id="30" name="角丸四角形 9">
            <a:extLst>
              <a:ext uri="{FF2B5EF4-FFF2-40B4-BE49-F238E27FC236}">
                <a16:creationId xmlns:a16="http://schemas.microsoft.com/office/drawing/2014/main" id="{3EF23F91-8370-47E8-B39B-13EB3150D304}"/>
              </a:ext>
            </a:extLst>
          </p:cNvPr>
          <p:cNvSpPr/>
          <p:nvPr/>
        </p:nvSpPr>
        <p:spPr>
          <a:xfrm>
            <a:off x="4296896" y="5419438"/>
            <a:ext cx="5099645" cy="603372"/>
          </a:xfrm>
          <a:prstGeom prst="roundRect">
            <a:avLst>
              <a:gd name="adj" fmla="val 817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kumimoji="1" lang="en-US" altLang="ja-JP" sz="2400" b="1" dirty="0">
                <a:solidFill>
                  <a:schemeClr val="bg1"/>
                </a:solidFill>
                <a:effectLst>
                  <a:glow rad="101600">
                    <a:srgbClr val="1CA1B7"/>
                  </a:glow>
                </a:effectLst>
              </a:rPr>
              <a:t>《</a:t>
            </a:r>
            <a:r>
              <a:rPr kumimoji="1" lang="ja-JP" altLang="en-US" sz="2400" b="1" dirty="0">
                <a:solidFill>
                  <a:schemeClr val="bg1"/>
                </a:solidFill>
                <a:effectLst>
                  <a:glow rad="101600">
                    <a:srgbClr val="1CA1B7"/>
                  </a:glow>
                </a:effectLst>
              </a:rPr>
              <a:t>当社ホームページ 停電情報</a:t>
            </a:r>
            <a:r>
              <a:rPr kumimoji="1" lang="en-US" altLang="ja-JP" sz="2400" b="1" dirty="0">
                <a:solidFill>
                  <a:schemeClr val="bg1"/>
                </a:solidFill>
                <a:effectLst>
                  <a:glow rad="101600">
                    <a:srgbClr val="1CA1B7"/>
                  </a:glow>
                </a:effectLst>
              </a:rPr>
              <a:t>》</a:t>
            </a:r>
            <a:endParaRPr kumimoji="1" lang="ja-JP" altLang="en-US" sz="2400" b="1" dirty="0">
              <a:solidFill>
                <a:schemeClr val="bg1"/>
              </a:solidFill>
              <a:effectLst>
                <a:glow rad="101600">
                  <a:srgbClr val="1CA1B7"/>
                </a:glow>
              </a:effectLst>
            </a:endParaRPr>
          </a:p>
        </p:txBody>
      </p:sp>
      <p:sp>
        <p:nvSpPr>
          <p:cNvPr id="31" name="コンテンツ プレースホルダー 2">
            <a:extLst>
              <a:ext uri="{FF2B5EF4-FFF2-40B4-BE49-F238E27FC236}">
                <a16:creationId xmlns:a16="http://schemas.microsoft.com/office/drawing/2014/main" id="{6EB0D3AF-57E6-4BED-A3CF-1E753F07E5B8}"/>
              </a:ext>
            </a:extLst>
          </p:cNvPr>
          <p:cNvSpPr txBox="1">
            <a:spLocks/>
          </p:cNvSpPr>
          <p:nvPr/>
        </p:nvSpPr>
        <p:spPr bwMode="auto">
          <a:xfrm>
            <a:off x="3857109" y="6070848"/>
            <a:ext cx="6035540" cy="123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n"/>
              <a:defRPr kumimoji="1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47675" indent="-179388" algn="l" rtl="0" eaLnBrk="1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itchFamily="50" charset="-128"/>
              </a:defRPr>
            </a:lvl2pPr>
            <a:lvl3pPr marL="1143000" indent="-228600" algn="l" rtl="0" eaLnBrk="1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メイリオ" pitchFamily="50" charset="-128"/>
              </a:defRPr>
            </a:lvl3pPr>
            <a:lvl4pPr marL="1600200" indent="-228600" algn="l" rtl="0" eaLnBrk="1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itchFamily="50" charset="-128"/>
              </a:defRPr>
            </a:lvl4pPr>
            <a:lvl5pPr marL="2057400" indent="-228600" algn="l" rtl="0" eaLnBrk="1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  <a:defRPr/>
            </a:pPr>
            <a:r>
              <a:rPr lang="ja-JP" altLang="en-US" sz="1600" b="1" spc="-40" dirty="0">
                <a:latin typeface="+mn-ea"/>
                <a:ea typeface="+mn-ea"/>
              </a:rPr>
              <a:t>停電の状況を速やかにお伝えするために、</a:t>
            </a:r>
            <a:endParaRPr lang="en-US" altLang="ja-JP" sz="1600" b="1" spc="-40" dirty="0">
              <a:latin typeface="+mn-ea"/>
              <a:ea typeface="+mn-ea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ja-JP" altLang="en-US" sz="1600" b="1" spc="-40" dirty="0">
                <a:latin typeface="+mn-ea"/>
                <a:ea typeface="+mn-ea"/>
              </a:rPr>
              <a:t>当社ホームページにおいても停電情報を発信しています。</a:t>
            </a:r>
            <a:endParaRPr lang="en-US" altLang="ja-JP" sz="1600" b="1" spc="-40" dirty="0">
              <a:latin typeface="+mn-ea"/>
              <a:ea typeface="+mn-ea"/>
            </a:endParaRP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39CC2CC5-84BC-4004-9FFF-064ACA71FF2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541" y="6022810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6070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6A20D0-0D49-45C2-9216-F4134A5583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C4BDE9-071B-4D93-AFCC-78F410F2917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7846E54-F4B5-4673-B2A0-B2F8543ABA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206</Words>
  <Application>Microsoft Office PowerPoint</Application>
  <PresentationFormat>A4 210 x 297 mm</PresentationFormat>
  <Paragraphs>26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2019-09-01T07:06:13Z</dcterms:created>
  <dcterms:modified xsi:type="dcterms:W3CDTF">2025-06-16T07:12:24Z</dcterms:modified>
</cp:coreProperties>
</file>